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notesMasterIdLst>
    <p:notesMasterId r:id="rId18"/>
  </p:notesMasterIdLst>
  <p:sldIdLst>
    <p:sldId id="256" r:id="rId2"/>
    <p:sldId id="257" r:id="rId3"/>
    <p:sldId id="260" r:id="rId4"/>
    <p:sldId id="261" r:id="rId5"/>
    <p:sldId id="271" r:id="rId6"/>
    <p:sldId id="258" r:id="rId7"/>
    <p:sldId id="263" r:id="rId8"/>
    <p:sldId id="264" r:id="rId9"/>
    <p:sldId id="262" r:id="rId10"/>
    <p:sldId id="266" r:id="rId11"/>
    <p:sldId id="265" r:id="rId12"/>
    <p:sldId id="267" r:id="rId13"/>
    <p:sldId id="272" r:id="rId14"/>
    <p:sldId id="270"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43"/>
    <p:restoredTop sz="94624"/>
  </p:normalViewPr>
  <p:slideViewPr>
    <p:cSldViewPr snapToGrid="0" snapToObjects="1">
      <p:cViewPr varScale="1">
        <p:scale>
          <a:sx n="90" d="100"/>
          <a:sy n="90" d="100"/>
        </p:scale>
        <p:origin x="8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2F5C15-EAF5-864B-BF45-2D0A1B44D76E}" type="datetimeFigureOut">
              <a:rPr lang="en-US" smtClean="0"/>
              <a:t>12/7/2020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93175-EB0A-434B-B152-B0EF83B715EF}" type="slidenum">
              <a:rPr lang="en-US" smtClean="0"/>
              <a:t>‹#›</a:t>
            </a:fld>
            <a:endParaRPr lang="en-US" dirty="0"/>
          </a:p>
        </p:txBody>
      </p:sp>
    </p:spTree>
    <p:extLst>
      <p:ext uri="{BB962C8B-B14F-4D97-AF65-F5344CB8AC3E}">
        <p14:creationId xmlns:p14="http://schemas.microsoft.com/office/powerpoint/2010/main" val="1361535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9A93175-EB0A-434B-B152-B0EF83B715EF}" type="slidenum">
              <a:rPr lang="en-US" smtClean="0"/>
              <a:t>6</a:t>
            </a:fld>
            <a:endParaRPr lang="en-US" dirty="0"/>
          </a:p>
        </p:txBody>
      </p:sp>
    </p:spTree>
    <p:extLst>
      <p:ext uri="{BB962C8B-B14F-4D97-AF65-F5344CB8AC3E}">
        <p14:creationId xmlns:p14="http://schemas.microsoft.com/office/powerpoint/2010/main" val="2819977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A93175-EB0A-434B-B152-B0EF83B715EF}" type="slidenum">
              <a:rPr lang="en-US" smtClean="0"/>
              <a:t>14</a:t>
            </a:fld>
            <a:endParaRPr lang="en-US" dirty="0"/>
          </a:p>
        </p:txBody>
      </p:sp>
    </p:spTree>
    <p:extLst>
      <p:ext uri="{BB962C8B-B14F-4D97-AF65-F5344CB8AC3E}">
        <p14:creationId xmlns:p14="http://schemas.microsoft.com/office/powerpoint/2010/main" val="3713093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A93175-EB0A-434B-B152-B0EF83B715EF}" type="slidenum">
              <a:rPr lang="en-US" smtClean="0"/>
              <a:t>16</a:t>
            </a:fld>
            <a:endParaRPr lang="en-US" dirty="0"/>
          </a:p>
        </p:txBody>
      </p:sp>
    </p:spTree>
    <p:extLst>
      <p:ext uri="{BB962C8B-B14F-4D97-AF65-F5344CB8AC3E}">
        <p14:creationId xmlns:p14="http://schemas.microsoft.com/office/powerpoint/2010/main" val="291114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CCE8990C-846A-4647-9940-9EB64A6A7B3E}"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258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8990C-846A-4647-9940-9EB64A6A7B3E}"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2149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8990C-846A-4647-9940-9EB64A6A7B3E}"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597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8990C-846A-4647-9940-9EB64A6A7B3E}"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078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8990C-846A-4647-9940-9EB64A6A7B3E}"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641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E8990C-846A-4647-9940-9EB64A6A7B3E}"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214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E8990C-846A-4647-9940-9EB64A6A7B3E}"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878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E8990C-846A-4647-9940-9EB64A6A7B3E}"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312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E8990C-846A-4647-9940-9EB64A6A7B3E}" type="slidenum">
              <a:rPr lang="en-US" smtClean="0"/>
              <a:t>‹#›</a:t>
            </a:fld>
            <a:endParaRPr lang="en-US" dirty="0"/>
          </a:p>
        </p:txBody>
      </p:sp>
    </p:spTree>
    <p:extLst>
      <p:ext uri="{BB962C8B-B14F-4D97-AF65-F5344CB8AC3E}">
        <p14:creationId xmlns:p14="http://schemas.microsoft.com/office/powerpoint/2010/main" val="567040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55FBD7-014A-A34A-AB9C-CB36EE3327AF}" type="datetimeFigureOut">
              <a:rPr lang="en-US" smtClean="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E8990C-846A-4647-9940-9EB64A6A7B3E}"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47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655FBD7-014A-A34A-AB9C-CB36EE3327AF}" type="datetimeFigureOut">
              <a:rPr lang="en-US" smtClean="0"/>
              <a:t>12/7/2020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CCE8990C-846A-4647-9940-9EB64A6A7B3E}"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0873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655FBD7-014A-A34A-AB9C-CB36EE3327AF}" type="datetimeFigureOut">
              <a:rPr lang="en-US" smtClean="0"/>
              <a:t>12/7/2020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CE8990C-846A-4647-9940-9EB64A6A7B3E}"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40783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46530-E9C1-F944-B5F2-01AADB0CE535}"/>
              </a:ext>
            </a:extLst>
          </p:cNvPr>
          <p:cNvSpPr>
            <a:spLocks noGrp="1"/>
          </p:cNvSpPr>
          <p:nvPr>
            <p:ph type="ctrTitle"/>
          </p:nvPr>
        </p:nvSpPr>
        <p:spPr/>
        <p:txBody>
          <a:bodyPr>
            <a:normAutofit/>
          </a:bodyPr>
          <a:lstStyle/>
          <a:p>
            <a:r>
              <a:rPr lang="en-US" sz="3600" dirty="0"/>
              <a:t>COVID-19, RULE OF LAW AND CIVIL LIBERTIES: A JOURNEY INTO UNCHARTED LEGAL TERRITORIES</a:t>
            </a:r>
          </a:p>
        </p:txBody>
      </p:sp>
      <p:sp>
        <p:nvSpPr>
          <p:cNvPr id="3" name="Subtitle 2">
            <a:extLst>
              <a:ext uri="{FF2B5EF4-FFF2-40B4-BE49-F238E27FC236}">
                <a16:creationId xmlns:a16="http://schemas.microsoft.com/office/drawing/2014/main" id="{29B82B9E-32F4-1049-A094-9C97A12BE1DB}"/>
              </a:ext>
            </a:extLst>
          </p:cNvPr>
          <p:cNvSpPr>
            <a:spLocks noGrp="1"/>
          </p:cNvSpPr>
          <p:nvPr>
            <p:ph type="subTitle" idx="1"/>
          </p:nvPr>
        </p:nvSpPr>
        <p:spPr>
          <a:xfrm>
            <a:off x="2786063" y="3645504"/>
            <a:ext cx="8268788" cy="1883759"/>
          </a:xfrm>
        </p:spPr>
        <p:txBody>
          <a:bodyPr>
            <a:normAutofit fontScale="25000" lnSpcReduction="20000"/>
          </a:bodyPr>
          <a:lstStyle/>
          <a:p>
            <a:pPr algn="r"/>
            <a:r>
              <a:rPr lang="en-US" dirty="0"/>
              <a:t>By</a:t>
            </a:r>
          </a:p>
          <a:p>
            <a:pPr algn="r"/>
            <a:r>
              <a:rPr lang="en-US" sz="8000" b="1" dirty="0"/>
              <a:t>Prof Michael a ikhariale,</a:t>
            </a:r>
          </a:p>
          <a:p>
            <a:pPr algn="r"/>
            <a:r>
              <a:rPr lang="en-US" sz="8000" dirty="0"/>
              <a:t> </a:t>
            </a:r>
            <a:r>
              <a:rPr lang="en-US" sz="4800" b="1" dirty="0">
                <a:latin typeface="Arial Narrow" panose="020B0604020202020204" pitchFamily="34" charset="0"/>
                <a:cs typeface="Arial Narrow" panose="020B0604020202020204" pitchFamily="34" charset="0"/>
              </a:rPr>
              <a:t>faculty of law, </a:t>
            </a:r>
          </a:p>
          <a:p>
            <a:pPr algn="r"/>
            <a:r>
              <a:rPr lang="en-US" sz="4800" b="1" dirty="0">
                <a:latin typeface="Arial Narrow" panose="020B0604020202020204" pitchFamily="34" charset="0"/>
                <a:cs typeface="Arial Narrow" panose="020B0604020202020204" pitchFamily="34" charset="0"/>
              </a:rPr>
              <a:t>lagos state university, ojo, </a:t>
            </a:r>
          </a:p>
          <a:p>
            <a:pPr algn="r"/>
            <a:r>
              <a:rPr lang="en-US" sz="4800" b="1" dirty="0">
                <a:latin typeface="Arial Narrow" panose="020B0604020202020204" pitchFamily="34" charset="0"/>
                <a:cs typeface="Arial Narrow" panose="020B0604020202020204" pitchFamily="34" charset="0"/>
              </a:rPr>
              <a:t>Nigeria</a:t>
            </a:r>
          </a:p>
          <a:p>
            <a:pPr algn="r"/>
            <a:endParaRPr lang="en-US" dirty="0"/>
          </a:p>
          <a:p>
            <a:pPr algn="r"/>
            <a:endParaRPr lang="en-US" dirty="0"/>
          </a:p>
          <a:p>
            <a:pPr algn="r"/>
            <a:endParaRPr lang="en-US" dirty="0"/>
          </a:p>
        </p:txBody>
      </p:sp>
    </p:spTree>
    <p:extLst>
      <p:ext uri="{BB962C8B-B14F-4D97-AF65-F5344CB8AC3E}">
        <p14:creationId xmlns:p14="http://schemas.microsoft.com/office/powerpoint/2010/main" val="2887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30BD-3082-BA46-9357-07C23D330484}"/>
              </a:ext>
            </a:extLst>
          </p:cNvPr>
          <p:cNvSpPr>
            <a:spLocks noGrp="1"/>
          </p:cNvSpPr>
          <p:nvPr>
            <p:ph type="title"/>
          </p:nvPr>
        </p:nvSpPr>
        <p:spPr/>
        <p:txBody>
          <a:bodyPr/>
          <a:lstStyle/>
          <a:p>
            <a:r>
              <a:rPr lang="en-US" dirty="0"/>
              <a:t>G…CONTINUED</a:t>
            </a:r>
          </a:p>
        </p:txBody>
      </p:sp>
      <p:sp>
        <p:nvSpPr>
          <p:cNvPr id="3" name="Content Placeholder 2">
            <a:extLst>
              <a:ext uri="{FF2B5EF4-FFF2-40B4-BE49-F238E27FC236}">
                <a16:creationId xmlns:a16="http://schemas.microsoft.com/office/drawing/2014/main" id="{4D0D24BB-7425-604C-A2C5-BFA44798CAFA}"/>
              </a:ext>
            </a:extLst>
          </p:cNvPr>
          <p:cNvSpPr>
            <a:spLocks noGrp="1"/>
          </p:cNvSpPr>
          <p:nvPr>
            <p:ph idx="1"/>
          </p:nvPr>
        </p:nvSpPr>
        <p:spPr/>
        <p:txBody>
          <a:bodyPr>
            <a:normAutofit fontScale="25000" lnSpcReduction="20000"/>
          </a:bodyPr>
          <a:lstStyle/>
          <a:p>
            <a:pPr>
              <a:buFont typeface="Wingdings" pitchFamily="2" charset="2"/>
              <a:buChar char="Ø"/>
            </a:pPr>
            <a:r>
              <a:rPr lang="en-US" sz="11200" b="1" dirty="0"/>
              <a:t>Freedom of Religion </a:t>
            </a:r>
            <a:r>
              <a:rPr lang="en-US" sz="11200" dirty="0"/>
              <a:t>(section 38, CFRN). To what extent has the Directive on mass gathering in places of worship derogated from the freedom of religion? </a:t>
            </a:r>
          </a:p>
          <a:p>
            <a:pPr>
              <a:buFont typeface="Wingdings" pitchFamily="2" charset="2"/>
              <a:buChar char="Ø"/>
            </a:pPr>
            <a:r>
              <a:rPr lang="en-US" sz="11200" dirty="0"/>
              <a:t>Is denial of gathering opportunities consistent with the denial of the right to worship? Or the Right to Tithes and Offerings?</a:t>
            </a:r>
          </a:p>
          <a:p>
            <a:pPr>
              <a:buFont typeface="Wingdings" pitchFamily="2" charset="2"/>
              <a:buChar char="Ø"/>
            </a:pPr>
            <a:r>
              <a:rPr lang="en-US" sz="11200" dirty="0"/>
              <a:t>There is the related </a:t>
            </a:r>
            <a:r>
              <a:rPr lang="en-US" sz="11200" b="1" dirty="0"/>
              <a:t>Freedom of Association </a:t>
            </a:r>
            <a:r>
              <a:rPr lang="en-US" sz="11200" dirty="0"/>
              <a:t>(Section 40, CFRN) that is currently comatose. Schools, markets, weddings and burials affected. Every one is literally now an island - isolated!</a:t>
            </a:r>
            <a:endParaRPr lang="en-US" dirty="0"/>
          </a:p>
        </p:txBody>
      </p:sp>
    </p:spTree>
    <p:extLst>
      <p:ext uri="{BB962C8B-B14F-4D97-AF65-F5344CB8AC3E}">
        <p14:creationId xmlns:p14="http://schemas.microsoft.com/office/powerpoint/2010/main" val="1000964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8654-783A-8943-B86D-6097D193E75C}"/>
              </a:ext>
            </a:extLst>
          </p:cNvPr>
          <p:cNvSpPr>
            <a:spLocks noGrp="1"/>
          </p:cNvSpPr>
          <p:nvPr>
            <p:ph type="title"/>
          </p:nvPr>
        </p:nvSpPr>
        <p:spPr/>
        <p:txBody>
          <a:bodyPr/>
          <a:lstStyle/>
          <a:p>
            <a:br>
              <a:rPr lang="en-US" dirty="0"/>
            </a:br>
            <a:r>
              <a:rPr lang="en-US" dirty="0"/>
              <a:t>G….continued</a:t>
            </a:r>
          </a:p>
        </p:txBody>
      </p:sp>
      <p:sp>
        <p:nvSpPr>
          <p:cNvPr id="3" name="Content Placeholder 2">
            <a:extLst>
              <a:ext uri="{FF2B5EF4-FFF2-40B4-BE49-F238E27FC236}">
                <a16:creationId xmlns:a16="http://schemas.microsoft.com/office/drawing/2014/main" id="{B7E0C43E-BD2D-8241-A78B-0AC930AA9E3C}"/>
              </a:ext>
            </a:extLst>
          </p:cNvPr>
          <p:cNvSpPr>
            <a:spLocks noGrp="1"/>
          </p:cNvSpPr>
          <p:nvPr>
            <p:ph idx="1"/>
          </p:nvPr>
        </p:nvSpPr>
        <p:spPr/>
        <p:txBody>
          <a:bodyPr>
            <a:noAutofit/>
          </a:bodyPr>
          <a:lstStyle/>
          <a:p>
            <a:pPr>
              <a:buFont typeface="Wingdings" pitchFamily="2" charset="2"/>
              <a:buChar char="Ø"/>
            </a:pPr>
            <a:r>
              <a:rPr lang="en-US" sz="2800" b="1" u="sng" dirty="0"/>
              <a:t>Freedom of Movement </a:t>
            </a:r>
            <a:r>
              <a:rPr lang="en-US" sz="2800" dirty="0"/>
              <a:t>(section 41, CFRN). Every citizen is entitled to move freely throughout Nigeria. </a:t>
            </a:r>
          </a:p>
          <a:p>
            <a:r>
              <a:rPr lang="en-US" sz="2800" b="1" dirty="0"/>
              <a:t>The curfews and lockdown Orders made under the Quarantine Act effectively affected this right. </a:t>
            </a:r>
          </a:p>
          <a:p>
            <a:r>
              <a:rPr lang="en-US" sz="2800" dirty="0"/>
              <a:t>The curtailment of this freedom has had a devastating effect on the economy and the psychology of the people – boredom!</a:t>
            </a:r>
          </a:p>
        </p:txBody>
      </p:sp>
    </p:spTree>
    <p:extLst>
      <p:ext uri="{BB962C8B-B14F-4D97-AF65-F5344CB8AC3E}">
        <p14:creationId xmlns:p14="http://schemas.microsoft.com/office/powerpoint/2010/main" val="261572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59C27-0FC1-5642-8942-42B6F0213BC8}"/>
              </a:ext>
            </a:extLst>
          </p:cNvPr>
          <p:cNvSpPr>
            <a:spLocks noGrp="1"/>
          </p:cNvSpPr>
          <p:nvPr>
            <p:ph type="title"/>
          </p:nvPr>
        </p:nvSpPr>
        <p:spPr/>
        <p:txBody>
          <a:bodyPr>
            <a:normAutofit fontScale="90000"/>
          </a:bodyPr>
          <a:lstStyle/>
          <a:p>
            <a:br>
              <a:rPr lang="en-US" dirty="0"/>
            </a:br>
            <a:r>
              <a:rPr lang="en-US" dirty="0"/>
              <a:t>H.  </a:t>
            </a:r>
            <a:r>
              <a:rPr lang="en-US" b="1" dirty="0"/>
              <a:t>THE INFECTIOUS DISEASES Control BILL</a:t>
            </a:r>
            <a:br>
              <a:rPr lang="en-US" dirty="0"/>
            </a:br>
            <a:endParaRPr lang="en-US" dirty="0"/>
          </a:p>
        </p:txBody>
      </p:sp>
      <p:sp>
        <p:nvSpPr>
          <p:cNvPr id="3" name="Content Placeholder 2">
            <a:extLst>
              <a:ext uri="{FF2B5EF4-FFF2-40B4-BE49-F238E27FC236}">
                <a16:creationId xmlns:a16="http://schemas.microsoft.com/office/drawing/2014/main" id="{34EA6C54-147A-FB4E-A058-45BC309C87EE}"/>
              </a:ext>
            </a:extLst>
          </p:cNvPr>
          <p:cNvSpPr>
            <a:spLocks noGrp="1"/>
          </p:cNvSpPr>
          <p:nvPr>
            <p:ph idx="1"/>
          </p:nvPr>
        </p:nvSpPr>
        <p:spPr/>
        <p:txBody>
          <a:bodyPr>
            <a:normAutofit fontScale="70000" lnSpcReduction="20000"/>
          </a:bodyPr>
          <a:lstStyle/>
          <a:p>
            <a:pPr>
              <a:buFont typeface="Wingdings" pitchFamily="2" charset="2"/>
              <a:buChar char="Ø"/>
            </a:pPr>
            <a:r>
              <a:rPr lang="en-US" sz="3600" b="1" dirty="0"/>
              <a:t>Critics of the Bill say,  if passed, it would seriously undermine Human Rights, expansive enforcement discretion, disproportionate penalties, arbitrariness, especially those exercisable by the Mr. Minister and DG of CDC.</a:t>
            </a:r>
          </a:p>
          <a:p>
            <a:pPr>
              <a:buFont typeface="Wingdings" pitchFamily="2" charset="2"/>
              <a:buChar char="Ø"/>
            </a:pPr>
            <a:r>
              <a:rPr lang="en-US" sz="3600" b="1" dirty="0"/>
              <a:t>Citizens do not want to lose their fundamental rights just because of  an infectious diseases control law.</a:t>
            </a:r>
          </a:p>
          <a:p>
            <a:pPr>
              <a:buFont typeface="Wingdings" pitchFamily="2" charset="2"/>
              <a:buChar char="Ø"/>
            </a:pPr>
            <a:r>
              <a:rPr lang="en-US" sz="3600" b="1" dirty="0"/>
              <a:t>An improvement on the present century old Quarantine Act is inevitable.</a:t>
            </a:r>
          </a:p>
          <a:p>
            <a:endParaRPr lang="en-US" dirty="0"/>
          </a:p>
        </p:txBody>
      </p:sp>
    </p:spTree>
    <p:extLst>
      <p:ext uri="{BB962C8B-B14F-4D97-AF65-F5344CB8AC3E}">
        <p14:creationId xmlns:p14="http://schemas.microsoft.com/office/powerpoint/2010/main" val="2795335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alpha val="6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61873-3708-C244-818C-6E6F50A69849}"/>
              </a:ext>
            </a:extLst>
          </p:cNvPr>
          <p:cNvSpPr>
            <a:spLocks noGrp="1"/>
          </p:cNvSpPr>
          <p:nvPr>
            <p:ph type="title"/>
          </p:nvPr>
        </p:nvSpPr>
        <p:spPr>
          <a:xfrm>
            <a:off x="1451578" y="1190282"/>
            <a:ext cx="9603275" cy="1049235"/>
          </a:xfrm>
        </p:spPr>
        <p:txBody>
          <a:bodyPr/>
          <a:lstStyle/>
          <a:p>
            <a:r>
              <a:rPr lang="en-US" dirty="0"/>
              <a:t>I. PERMISSIBLE DEROGATIONs</a:t>
            </a:r>
          </a:p>
        </p:txBody>
      </p:sp>
      <p:sp>
        <p:nvSpPr>
          <p:cNvPr id="3" name="Content Placeholder 2">
            <a:extLst>
              <a:ext uri="{FF2B5EF4-FFF2-40B4-BE49-F238E27FC236}">
                <a16:creationId xmlns:a16="http://schemas.microsoft.com/office/drawing/2014/main" id="{C9636DEB-4FF8-3841-8DFC-637B40A7EF13}"/>
              </a:ext>
            </a:extLst>
          </p:cNvPr>
          <p:cNvSpPr>
            <a:spLocks noGrp="1"/>
          </p:cNvSpPr>
          <p:nvPr>
            <p:ph idx="1"/>
          </p:nvPr>
        </p:nvSpPr>
        <p:spPr/>
        <p:txBody>
          <a:bodyPr>
            <a:normAutofit fontScale="85000" lnSpcReduction="20000"/>
          </a:bodyPr>
          <a:lstStyle/>
          <a:p>
            <a:pPr>
              <a:buFont typeface="Wingdings" pitchFamily="2" charset="2"/>
              <a:buChar char="Ø"/>
            </a:pPr>
            <a:r>
              <a:rPr lang="en-US" sz="2200" b="1" dirty="0"/>
              <a:t>Section 45 (1) (b): “Nothing in sections 37, 38, 40, 41 of this Constitution shall invalidate any law reasonably justifiable in a democratic society…in the interest of </a:t>
            </a:r>
            <a:r>
              <a:rPr lang="en-US" sz="2200" b="1" u="sng" dirty="0"/>
              <a:t>Public Health</a:t>
            </a:r>
            <a:r>
              <a:rPr lang="en-US" sz="2200" b="1" dirty="0"/>
              <a:t>? </a:t>
            </a:r>
          </a:p>
          <a:p>
            <a:pPr>
              <a:buFont typeface="Wingdings" pitchFamily="2" charset="2"/>
              <a:buChar char="Ø"/>
            </a:pPr>
            <a:r>
              <a:rPr lang="en-US" sz="2200" b="1" dirty="0"/>
              <a:t>Under UN Covenant on Civil and Political Rights (CCPR), there are permissible grounds for derogating from Human rights by States. Does the Covid-19 situation qualifies?</a:t>
            </a:r>
          </a:p>
          <a:p>
            <a:pPr>
              <a:buFont typeface="Wingdings" pitchFamily="2" charset="2"/>
              <a:buChar char="Ø"/>
            </a:pPr>
            <a:r>
              <a:rPr lang="en-US" sz="2200" b="1" dirty="0"/>
              <a:t>The situation must amount to a public emergency.., and the State party must have officially proclaimed a state of emergency. Instead, Nigeria went through the Quarantine Act.</a:t>
            </a:r>
          </a:p>
          <a:p>
            <a:pPr>
              <a:buFont typeface="Wingdings" pitchFamily="2" charset="2"/>
              <a:buChar char="Ø"/>
            </a:pPr>
            <a:r>
              <a:rPr lang="en-US" sz="2200" b="1" dirty="0"/>
              <a:t>They must be of an exceptional and temporary nature. </a:t>
            </a:r>
          </a:p>
          <a:p>
            <a:pPr marL="0" indent="0">
              <a:buNone/>
            </a:pPr>
            <a:endParaRPr lang="en-US" sz="2200" b="1" dirty="0"/>
          </a:p>
          <a:p>
            <a:pPr>
              <a:buFont typeface="Wingdings" pitchFamily="2" charset="2"/>
              <a:buChar char="Ø"/>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75794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alpha val="24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0FA85-B89D-C54C-8110-32BC60BF5B02}"/>
              </a:ext>
            </a:extLst>
          </p:cNvPr>
          <p:cNvSpPr>
            <a:spLocks noGrp="1"/>
          </p:cNvSpPr>
          <p:nvPr>
            <p:ph type="title"/>
          </p:nvPr>
        </p:nvSpPr>
        <p:spPr/>
        <p:txBody>
          <a:bodyPr>
            <a:normAutofit fontScale="90000"/>
          </a:bodyPr>
          <a:lstStyle/>
          <a:p>
            <a:r>
              <a:rPr lang="en-US" b="1" dirty="0"/>
              <a:t>J. KEY LEGAL QUESTIONS Arising FROM COVID-19</a:t>
            </a:r>
            <a:br>
              <a:rPr lang="en-US" b="1" dirty="0"/>
            </a:br>
            <a:endParaRPr lang="en-US" dirty="0"/>
          </a:p>
        </p:txBody>
      </p:sp>
      <p:sp>
        <p:nvSpPr>
          <p:cNvPr id="3" name="Content Placeholder 2">
            <a:extLst>
              <a:ext uri="{FF2B5EF4-FFF2-40B4-BE49-F238E27FC236}">
                <a16:creationId xmlns:a16="http://schemas.microsoft.com/office/drawing/2014/main" id="{38B6E4A2-EE34-4845-B248-A884BAC7695B}"/>
              </a:ext>
            </a:extLst>
          </p:cNvPr>
          <p:cNvSpPr>
            <a:spLocks noGrp="1"/>
          </p:cNvSpPr>
          <p:nvPr>
            <p:ph idx="1"/>
          </p:nvPr>
        </p:nvSpPr>
        <p:spPr>
          <a:xfrm>
            <a:off x="1265841" y="1853754"/>
            <a:ext cx="9603275" cy="3450613"/>
          </a:xfrm>
        </p:spPr>
        <p:txBody>
          <a:bodyPr>
            <a:noAutofit/>
          </a:bodyPr>
          <a:lstStyle/>
          <a:p>
            <a:pPr>
              <a:buFont typeface="Wingdings" pitchFamily="2" charset="2"/>
              <a:buChar char="Ø"/>
            </a:pPr>
            <a:r>
              <a:rPr lang="en-US" sz="2800" b="1" dirty="0"/>
              <a:t>Are virtual sittings by the courts constitutional?</a:t>
            </a:r>
          </a:p>
          <a:p>
            <a:pPr>
              <a:buFont typeface="Wingdings" pitchFamily="2" charset="2"/>
              <a:buChar char="Ø"/>
            </a:pPr>
            <a:r>
              <a:rPr lang="en-US" sz="2800" b="1" dirty="0"/>
              <a:t>Are we in a Constitutional State of Emergency?</a:t>
            </a:r>
          </a:p>
          <a:p>
            <a:pPr>
              <a:buFont typeface="Wingdings" pitchFamily="2" charset="2"/>
              <a:buChar char="Ø"/>
            </a:pPr>
            <a:r>
              <a:rPr lang="en-US" sz="2800" b="1" dirty="0"/>
              <a:t>How much of our human rights can we trade-off for health and public safety?</a:t>
            </a:r>
          </a:p>
        </p:txBody>
      </p:sp>
    </p:spTree>
    <p:extLst>
      <p:ext uri="{BB962C8B-B14F-4D97-AF65-F5344CB8AC3E}">
        <p14:creationId xmlns:p14="http://schemas.microsoft.com/office/powerpoint/2010/main" val="433814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9000">
              <a:srgbClr val="92D050">
                <a:alpha val="15000"/>
              </a:srgbClr>
            </a:gs>
            <a:gs pos="4000">
              <a:srgbClr val="3FB773">
                <a:lumMod val="16000"/>
                <a:lumOff val="84000"/>
                <a:alpha val="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2A08-5BC3-B441-85E2-7303C4A79E86}"/>
              </a:ext>
            </a:extLst>
          </p:cNvPr>
          <p:cNvSpPr>
            <a:spLocks noGrp="1"/>
          </p:cNvSpPr>
          <p:nvPr>
            <p:ph type="title"/>
          </p:nvPr>
        </p:nvSpPr>
        <p:spPr/>
        <p:txBody>
          <a:bodyPr>
            <a:normAutofit/>
          </a:bodyPr>
          <a:lstStyle/>
          <a:p>
            <a:br>
              <a:rPr lang="en-US" dirty="0"/>
            </a:br>
            <a:r>
              <a:rPr lang="en-US" dirty="0"/>
              <a:t>K. </a:t>
            </a:r>
            <a:r>
              <a:rPr lang="en-US" b="1" dirty="0"/>
              <a:t>HUMAN RIGHTS AND PUBLIC HEALTH</a:t>
            </a:r>
          </a:p>
        </p:txBody>
      </p:sp>
      <p:sp>
        <p:nvSpPr>
          <p:cNvPr id="3" name="Content Placeholder 2">
            <a:extLst>
              <a:ext uri="{FF2B5EF4-FFF2-40B4-BE49-F238E27FC236}">
                <a16:creationId xmlns:a16="http://schemas.microsoft.com/office/drawing/2014/main" id="{770242E3-149D-7F48-8ACA-F6A8253B09D7}"/>
              </a:ext>
            </a:extLst>
          </p:cNvPr>
          <p:cNvSpPr>
            <a:spLocks noGrp="1"/>
          </p:cNvSpPr>
          <p:nvPr>
            <p:ph idx="1"/>
          </p:nvPr>
        </p:nvSpPr>
        <p:spPr/>
        <p:txBody>
          <a:bodyPr>
            <a:noAutofit/>
          </a:bodyPr>
          <a:lstStyle/>
          <a:p>
            <a:pPr>
              <a:buFont typeface="Wingdings" pitchFamily="2" charset="2"/>
              <a:buChar char="Ø"/>
            </a:pPr>
            <a:r>
              <a:rPr lang="en-US" sz="2400" b="1" dirty="0"/>
              <a:t>Health as Human Right. The WHO Constitution of 1946 states that “… the highest attainable standard of heath as a fundamental human right”. </a:t>
            </a:r>
          </a:p>
          <a:p>
            <a:pPr>
              <a:buFont typeface="Wingdings" pitchFamily="2" charset="2"/>
              <a:buChar char="Ø"/>
            </a:pPr>
            <a:r>
              <a:rPr lang="en-US" sz="2400" b="1" dirty="0"/>
              <a:t>Section 17(3) (d) of Chapter 11 (FODPSP)of the CFRN provides that the State shall direct its policy towards ensuring that: “there are adequate medical and health facilities for all persons”</a:t>
            </a:r>
          </a:p>
          <a:p>
            <a:pPr>
              <a:buFont typeface="Wingdings" pitchFamily="2" charset="2"/>
              <a:buChar char="Ø"/>
            </a:pPr>
            <a:r>
              <a:rPr lang="en-US" sz="2400" b="1" dirty="0"/>
              <a:t>How can the State ensure public health and safety without the drastic measures required in a pandemic? </a:t>
            </a:r>
          </a:p>
        </p:txBody>
      </p:sp>
    </p:spTree>
    <p:extLst>
      <p:ext uri="{BB962C8B-B14F-4D97-AF65-F5344CB8AC3E}">
        <p14:creationId xmlns:p14="http://schemas.microsoft.com/office/powerpoint/2010/main" val="3869579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alpha val="33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305-5C77-674A-93E6-C50567938F2D}"/>
              </a:ext>
            </a:extLst>
          </p:cNvPr>
          <p:cNvSpPr>
            <a:spLocks noGrp="1"/>
          </p:cNvSpPr>
          <p:nvPr>
            <p:ph type="title"/>
          </p:nvPr>
        </p:nvSpPr>
        <p:spPr>
          <a:xfrm>
            <a:off x="-1" y="755901"/>
            <a:ext cx="9402266" cy="1049235"/>
          </a:xfrm>
        </p:spPr>
        <p:txBody>
          <a:bodyPr/>
          <a:lstStyle/>
          <a:p>
            <a:br>
              <a:rPr lang="en-US" b="1" dirty="0"/>
            </a:br>
            <a:r>
              <a:rPr lang="en-US" dirty="0"/>
              <a:t>l</a:t>
            </a:r>
            <a:r>
              <a:rPr lang="en-US" b="1" dirty="0"/>
              <a:t>. CONCLUSION</a:t>
            </a:r>
          </a:p>
        </p:txBody>
      </p:sp>
      <p:sp>
        <p:nvSpPr>
          <p:cNvPr id="3" name="Content Placeholder 2">
            <a:extLst>
              <a:ext uri="{FF2B5EF4-FFF2-40B4-BE49-F238E27FC236}">
                <a16:creationId xmlns:a16="http://schemas.microsoft.com/office/drawing/2014/main" id="{E276167F-887A-AA4F-8C95-1AC2F06B8D74}"/>
              </a:ext>
            </a:extLst>
          </p:cNvPr>
          <p:cNvSpPr>
            <a:spLocks noGrp="1"/>
          </p:cNvSpPr>
          <p:nvPr>
            <p:ph idx="1"/>
          </p:nvPr>
        </p:nvSpPr>
        <p:spPr>
          <a:xfrm>
            <a:off x="-1" y="1805136"/>
            <a:ext cx="11744326" cy="8461821"/>
          </a:xfrm>
        </p:spPr>
        <p:txBody>
          <a:bodyPr>
            <a:normAutofit/>
          </a:bodyPr>
          <a:lstStyle/>
          <a:p>
            <a:pPr>
              <a:buFont typeface="Wingdings" pitchFamily="2" charset="2"/>
              <a:buChar char="Ø"/>
            </a:pPr>
            <a:r>
              <a:rPr lang="en-US" sz="2400" dirty="0"/>
              <a:t>Clearly, the Covid-19 pandemic has affected our lives and our legal rights in many ways. </a:t>
            </a:r>
          </a:p>
          <a:p>
            <a:pPr>
              <a:buFont typeface="Wingdings" pitchFamily="2" charset="2"/>
              <a:buChar char="Ø"/>
            </a:pPr>
            <a:r>
              <a:rPr lang="en-US" sz="2400" dirty="0"/>
              <a:t>The world is presently a dangerous place. Going forward, we would have to evolve a new workable paradigm to deal with the pandemic without unduly sacrificing human rights in the process.</a:t>
            </a:r>
          </a:p>
          <a:p>
            <a:pPr>
              <a:buFont typeface="Wingdings" pitchFamily="2" charset="2"/>
              <a:buChar char="Ø"/>
            </a:pPr>
            <a:r>
              <a:rPr lang="en-US" sz="2400" dirty="0"/>
              <a:t>Like JF Kennedy once said, “in crisis, beware of the danger but recgonise the opportunity.” A post-Coivid-19 world is likely to see remarkable improvements in medicine, science, public health infrastructure as well as in Human Rights and Constitutionalism. Just like the killer flu of 1918, this devastating Covid-19 shall pass away too. That is the hope and the optimism. </a:t>
            </a:r>
          </a:p>
          <a:p>
            <a:pPr marL="0" indent="0">
              <a:buNone/>
            </a:pPr>
            <a:r>
              <a:rPr lang="en-US" sz="2400" b="1" dirty="0"/>
              <a:t>Thank you for listening.</a:t>
            </a:r>
          </a:p>
          <a:p>
            <a:endParaRPr lang="en-US" dirty="0"/>
          </a:p>
        </p:txBody>
      </p:sp>
    </p:spTree>
    <p:extLst>
      <p:ext uri="{BB962C8B-B14F-4D97-AF65-F5344CB8AC3E}">
        <p14:creationId xmlns:p14="http://schemas.microsoft.com/office/powerpoint/2010/main" val="347466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6000"/>
                <a:lumOff val="84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05AD9-25FA-4648-9A8C-18C16AA7F69F}"/>
              </a:ext>
            </a:extLst>
          </p:cNvPr>
          <p:cNvSpPr>
            <a:spLocks noGrp="1"/>
          </p:cNvSpPr>
          <p:nvPr>
            <p:ph type="title"/>
          </p:nvPr>
        </p:nvSpPr>
        <p:spPr/>
        <p:txBody>
          <a:bodyPr/>
          <a:lstStyle/>
          <a:p>
            <a:r>
              <a:rPr lang="en-US" dirty="0"/>
              <a:t>A. </a:t>
            </a:r>
            <a:r>
              <a:rPr lang="en-US" b="1" dirty="0"/>
              <a:t>INTRODUCTION</a:t>
            </a:r>
          </a:p>
        </p:txBody>
      </p:sp>
      <p:sp>
        <p:nvSpPr>
          <p:cNvPr id="3" name="Content Placeholder 2">
            <a:extLst>
              <a:ext uri="{FF2B5EF4-FFF2-40B4-BE49-F238E27FC236}">
                <a16:creationId xmlns:a16="http://schemas.microsoft.com/office/drawing/2014/main" id="{60F06CBB-AB0C-3E45-B239-AB0253AB45AB}"/>
              </a:ext>
            </a:extLst>
          </p:cNvPr>
          <p:cNvSpPr>
            <a:spLocks noGrp="1"/>
          </p:cNvSpPr>
          <p:nvPr>
            <p:ph idx="1"/>
          </p:nvPr>
        </p:nvSpPr>
        <p:spPr/>
        <p:txBody>
          <a:bodyPr>
            <a:normAutofit fontScale="25000" lnSpcReduction="20000"/>
          </a:bodyPr>
          <a:lstStyle/>
          <a:p>
            <a:pPr>
              <a:buFont typeface="Wingdings" pitchFamily="2" charset="2"/>
              <a:buChar char="Ø"/>
            </a:pPr>
            <a:r>
              <a:rPr lang="en-US" sz="9600" b="1" dirty="0"/>
              <a:t>Coronavirus (Covid-19) has caused the world an epidemiological nightmare which has brought about entirely new ways of life that have impacted almost everything, including law and its practice.</a:t>
            </a:r>
          </a:p>
          <a:p>
            <a:pPr>
              <a:buFont typeface="Wingdings" pitchFamily="2" charset="2"/>
              <a:buChar char="Ø"/>
            </a:pPr>
            <a:r>
              <a:rPr lang="en-US" sz="9600" b="1" dirty="0"/>
              <a:t>Today, instead of freedom of movement, we are faced with mandatory lockdowns and quarantines; in place of freedom of association, we are faced with the realities of both physical and social distancing. </a:t>
            </a:r>
          </a:p>
          <a:p>
            <a:pPr>
              <a:buFont typeface="Wingdings" pitchFamily="2" charset="2"/>
              <a:buChar char="Ø"/>
            </a:pPr>
            <a:r>
              <a:rPr lang="en-US" sz="9600" b="1" dirty="0"/>
              <a:t>We are in uncharted legal territories posing serious questions about the role of the law in crisis time. </a:t>
            </a:r>
          </a:p>
          <a:p>
            <a:pPr>
              <a:buFont typeface="Wingdings" pitchFamily="2" charset="2"/>
              <a:buChar char="Ø"/>
            </a:pPr>
            <a:endParaRPr lang="en-US" sz="9600" b="1" dirty="0"/>
          </a:p>
        </p:txBody>
      </p:sp>
    </p:spTree>
    <p:extLst>
      <p:ext uri="{BB962C8B-B14F-4D97-AF65-F5344CB8AC3E}">
        <p14:creationId xmlns:p14="http://schemas.microsoft.com/office/powerpoint/2010/main" val="152123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alpha val="14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5874F-1E6A-8043-864D-1137A7249414}"/>
              </a:ext>
            </a:extLst>
          </p:cNvPr>
          <p:cNvSpPr>
            <a:spLocks noGrp="1"/>
          </p:cNvSpPr>
          <p:nvPr>
            <p:ph type="title"/>
          </p:nvPr>
        </p:nvSpPr>
        <p:spPr>
          <a:xfrm>
            <a:off x="1451578" y="747370"/>
            <a:ext cx="9603275" cy="1049235"/>
          </a:xfrm>
        </p:spPr>
        <p:txBody>
          <a:bodyPr/>
          <a:lstStyle/>
          <a:p>
            <a:r>
              <a:rPr lang="en-US" dirty="0"/>
              <a:t>B. </a:t>
            </a:r>
            <a:r>
              <a:rPr lang="en-US" b="1" dirty="0"/>
              <a:t>COVID-19 AND THE RULE OF LAW</a:t>
            </a:r>
          </a:p>
        </p:txBody>
      </p:sp>
      <p:sp>
        <p:nvSpPr>
          <p:cNvPr id="3" name="Content Placeholder 2">
            <a:extLst>
              <a:ext uri="{FF2B5EF4-FFF2-40B4-BE49-F238E27FC236}">
                <a16:creationId xmlns:a16="http://schemas.microsoft.com/office/drawing/2014/main" id="{D5314F6F-1AF3-A542-BE61-66661AEDD011}"/>
              </a:ext>
            </a:extLst>
          </p:cNvPr>
          <p:cNvSpPr>
            <a:spLocks noGrp="1"/>
          </p:cNvSpPr>
          <p:nvPr>
            <p:ph idx="1"/>
          </p:nvPr>
        </p:nvSpPr>
        <p:spPr/>
        <p:txBody>
          <a:bodyPr>
            <a:noAutofit/>
          </a:bodyPr>
          <a:lstStyle/>
          <a:p>
            <a:pPr>
              <a:buFont typeface="Wingdings" pitchFamily="2" charset="2"/>
              <a:buChar char="Ø"/>
            </a:pPr>
            <a:r>
              <a:rPr lang="en-US" sz="2400" b="1" dirty="0"/>
              <a:t>What is the Rule of Law</a:t>
            </a:r>
            <a:r>
              <a:rPr lang="en-US" sz="2400" dirty="0"/>
              <a:t>? A simple dictionary definition is that it has to do with the (a) the mechanism, (b) process, ( c) institution, (e) practice or norm which supports the equality of all citizens before the law and (f) assurances against the arbitrariness. </a:t>
            </a:r>
          </a:p>
          <a:p>
            <a:pPr>
              <a:buFont typeface="Wingdings" pitchFamily="2" charset="2"/>
              <a:buChar char="Ø"/>
            </a:pPr>
            <a:r>
              <a:rPr lang="en-US" sz="2400" dirty="0"/>
              <a:t>Its Key Pillars: i) Access to Justice; ii) Certainty about the Law; iii) Fairness; iv) Equality/Non-discrimination and lastly, v) Transparency and Openness.</a:t>
            </a:r>
          </a:p>
        </p:txBody>
      </p:sp>
    </p:spTree>
    <p:extLst>
      <p:ext uri="{BB962C8B-B14F-4D97-AF65-F5344CB8AC3E}">
        <p14:creationId xmlns:p14="http://schemas.microsoft.com/office/powerpoint/2010/main" val="2504905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8654-783A-8943-B86D-6097D193E75C}"/>
              </a:ext>
            </a:extLst>
          </p:cNvPr>
          <p:cNvSpPr>
            <a:spLocks noGrp="1"/>
          </p:cNvSpPr>
          <p:nvPr>
            <p:ph type="title"/>
          </p:nvPr>
        </p:nvSpPr>
        <p:spPr/>
        <p:txBody>
          <a:bodyPr/>
          <a:lstStyle/>
          <a:p>
            <a:r>
              <a:rPr lang="en-US" dirty="0"/>
              <a:t>C. </a:t>
            </a:r>
            <a:r>
              <a:rPr lang="en-US" b="1" dirty="0"/>
              <a:t>COVID-19: NEW LEGAL ORDER?</a:t>
            </a:r>
            <a:br>
              <a:rPr lang="en-US" dirty="0"/>
            </a:br>
            <a:endParaRPr lang="en-US" dirty="0"/>
          </a:p>
        </p:txBody>
      </p:sp>
      <p:sp>
        <p:nvSpPr>
          <p:cNvPr id="3" name="Content Placeholder 2">
            <a:extLst>
              <a:ext uri="{FF2B5EF4-FFF2-40B4-BE49-F238E27FC236}">
                <a16:creationId xmlns:a16="http://schemas.microsoft.com/office/drawing/2014/main" id="{B7E0C43E-BD2D-8241-A78B-0AC930AA9E3C}"/>
              </a:ext>
            </a:extLst>
          </p:cNvPr>
          <p:cNvSpPr>
            <a:spLocks noGrp="1"/>
          </p:cNvSpPr>
          <p:nvPr>
            <p:ph idx="1"/>
          </p:nvPr>
        </p:nvSpPr>
        <p:spPr>
          <a:xfrm>
            <a:off x="1451579" y="2015732"/>
            <a:ext cx="9603275" cy="3450613"/>
          </a:xfrm>
        </p:spPr>
        <p:txBody>
          <a:bodyPr>
            <a:normAutofit fontScale="25000" lnSpcReduction="20000"/>
          </a:bodyPr>
          <a:lstStyle/>
          <a:p>
            <a:pPr>
              <a:buFont typeface="Wingdings" pitchFamily="2" charset="2"/>
              <a:buChar char="Ø"/>
            </a:pPr>
            <a:r>
              <a:rPr lang="en-US" sz="11200" dirty="0"/>
              <a:t>Unexpected situation brought about by the novel Covid-19.</a:t>
            </a:r>
          </a:p>
          <a:p>
            <a:pPr>
              <a:buFont typeface="Wingdings" pitchFamily="2" charset="2"/>
              <a:buChar char="Ø"/>
            </a:pPr>
            <a:r>
              <a:rPr lang="en-US" sz="11200" dirty="0"/>
              <a:t>The rapidly changing legal landscape has given rise to serious constitutional questions, namely, nature of and scope of Emergency Powers (Section 305, CFRN), validity of the expansive  Presidential Powers (S5, CFRN) the applicability of the Quarantine Act, 1926 and the legality of Executive Orders</a:t>
            </a:r>
          </a:p>
          <a:p>
            <a:pPr>
              <a:buFont typeface="Wingdings" pitchFamily="2" charset="2"/>
              <a:buChar char="Ø"/>
            </a:pPr>
            <a:r>
              <a:rPr lang="en-US" sz="11200" dirty="0"/>
              <a:t>Pervasive intrusion into civil liberties because of Public Health concerns.</a:t>
            </a:r>
            <a:endParaRPr lang="en-US" dirty="0"/>
          </a:p>
          <a:p>
            <a:endParaRPr lang="en-US" dirty="0"/>
          </a:p>
        </p:txBody>
      </p:sp>
    </p:spTree>
    <p:extLst>
      <p:ext uri="{BB962C8B-B14F-4D97-AF65-F5344CB8AC3E}">
        <p14:creationId xmlns:p14="http://schemas.microsoft.com/office/powerpoint/2010/main" val="3100998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alpha val="1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E4470-DC60-1A4A-9DD2-69986A6C2990}"/>
              </a:ext>
            </a:extLst>
          </p:cNvPr>
          <p:cNvSpPr>
            <a:spLocks noGrp="1"/>
          </p:cNvSpPr>
          <p:nvPr>
            <p:ph type="title"/>
          </p:nvPr>
        </p:nvSpPr>
        <p:spPr/>
        <p:txBody>
          <a:bodyPr/>
          <a:lstStyle/>
          <a:p>
            <a:r>
              <a:rPr lang="en-US" dirty="0"/>
              <a:t>D. </a:t>
            </a:r>
            <a:r>
              <a:rPr lang="en-US" b="1" dirty="0"/>
              <a:t>A UNIVERSAL HUMAN RIGHGTS FRAMEWORK FOR COVID-19 FIGHT</a:t>
            </a:r>
          </a:p>
        </p:txBody>
      </p:sp>
      <p:sp>
        <p:nvSpPr>
          <p:cNvPr id="3" name="Content Placeholder 2">
            <a:extLst>
              <a:ext uri="{FF2B5EF4-FFF2-40B4-BE49-F238E27FC236}">
                <a16:creationId xmlns:a16="http://schemas.microsoft.com/office/drawing/2014/main" id="{2BD7C130-EBC4-9848-B757-63F9582C4FE3}"/>
              </a:ext>
            </a:extLst>
          </p:cNvPr>
          <p:cNvSpPr>
            <a:spLocks noGrp="1"/>
          </p:cNvSpPr>
          <p:nvPr>
            <p:ph idx="1"/>
          </p:nvPr>
        </p:nvSpPr>
        <p:spPr>
          <a:xfrm>
            <a:off x="1451578" y="1682304"/>
            <a:ext cx="9603275" cy="3612591"/>
          </a:xfrm>
        </p:spPr>
        <p:txBody>
          <a:bodyPr>
            <a:normAutofit fontScale="25000" lnSpcReduction="20000"/>
          </a:bodyPr>
          <a:lstStyle/>
          <a:p>
            <a:pPr>
              <a:lnSpc>
                <a:spcPct val="170000"/>
              </a:lnSpc>
              <a:buFont typeface="Wingdings" pitchFamily="2" charset="2"/>
              <a:buChar char="Ø"/>
            </a:pPr>
            <a:r>
              <a:rPr lang="en-US" sz="8000" b="1" dirty="0"/>
              <a:t>The general international human rights framework for handling the pandemic is that:  “all countries must strike a fine balance between protecting health, minimizing economic and social disruption, and respecting human rights” – WHO. HRW, NHRC, etc., have adopted the framework.</a:t>
            </a:r>
          </a:p>
          <a:p>
            <a:pPr>
              <a:lnSpc>
                <a:spcPct val="170000"/>
              </a:lnSpc>
              <a:buFont typeface="Wingdings" pitchFamily="2" charset="2"/>
              <a:buChar char="Ø"/>
            </a:pPr>
            <a:r>
              <a:rPr lang="en-US" sz="8000" b="1" dirty="0"/>
              <a:t>International Covenant on Civil and Political Rights (ICCPR) (1976) and further elaborated in the Siracusa Principles (1984): Provides that “Restrictive measures like quarantine and isolations should be:  “in accordance with the law; pursue a legitimate aim; proportionate; and not arbitrary or discriminatory.”</a:t>
            </a:r>
          </a:p>
          <a:p>
            <a:pPr marL="0" indent="0">
              <a:buNone/>
            </a:pPr>
            <a:endParaRPr lang="en-US" dirty="0"/>
          </a:p>
        </p:txBody>
      </p:sp>
    </p:spTree>
    <p:extLst>
      <p:ext uri="{BB962C8B-B14F-4D97-AF65-F5344CB8AC3E}">
        <p14:creationId xmlns:p14="http://schemas.microsoft.com/office/powerpoint/2010/main" val="410518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alpha val="14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05AD9-25FA-4648-9A8C-18C16AA7F69F}"/>
              </a:ext>
            </a:extLst>
          </p:cNvPr>
          <p:cNvSpPr>
            <a:spLocks noGrp="1"/>
          </p:cNvSpPr>
          <p:nvPr>
            <p:ph type="title"/>
          </p:nvPr>
        </p:nvSpPr>
        <p:spPr>
          <a:xfrm>
            <a:off x="1451578" y="1147419"/>
            <a:ext cx="9603275" cy="1049235"/>
          </a:xfrm>
        </p:spPr>
        <p:txBody>
          <a:bodyPr/>
          <a:lstStyle/>
          <a:p>
            <a:r>
              <a:rPr lang="en-US" dirty="0"/>
              <a:t>E. COURTS CLOSURE and virtual substitute</a:t>
            </a:r>
          </a:p>
        </p:txBody>
      </p:sp>
      <p:sp>
        <p:nvSpPr>
          <p:cNvPr id="3" name="Content Placeholder 2">
            <a:extLst>
              <a:ext uri="{FF2B5EF4-FFF2-40B4-BE49-F238E27FC236}">
                <a16:creationId xmlns:a16="http://schemas.microsoft.com/office/drawing/2014/main" id="{60F06CBB-AB0C-3E45-B239-AB0253AB45AB}"/>
              </a:ext>
            </a:extLst>
          </p:cNvPr>
          <p:cNvSpPr>
            <a:spLocks noGrp="1"/>
          </p:cNvSpPr>
          <p:nvPr>
            <p:ph idx="1"/>
          </p:nvPr>
        </p:nvSpPr>
        <p:spPr/>
        <p:txBody>
          <a:bodyPr>
            <a:noAutofit/>
          </a:bodyPr>
          <a:lstStyle/>
          <a:p>
            <a:pPr>
              <a:buFont typeface="Wingdings" pitchFamily="2" charset="2"/>
              <a:buChar char="v"/>
            </a:pPr>
            <a:r>
              <a:rPr lang="en-US" b="1" dirty="0"/>
              <a:t>With the courts closed, where do we go to enforce our rights?</a:t>
            </a:r>
          </a:p>
          <a:p>
            <a:pPr>
              <a:buFont typeface="Wingdings" pitchFamily="2" charset="2"/>
              <a:buChar char="v"/>
            </a:pPr>
            <a:r>
              <a:rPr lang="en-US" b="1" dirty="0"/>
              <a:t>Justice delayed is justice denied. Operation of Justice does not sleep!</a:t>
            </a:r>
          </a:p>
          <a:p>
            <a:pPr>
              <a:buFont typeface="Wingdings" pitchFamily="2" charset="2"/>
              <a:buChar char="v"/>
            </a:pPr>
            <a:r>
              <a:rPr lang="en-US" b="1" dirty="0"/>
              <a:t>There are time-bound matters; will limitation statutes be frozen to accommodate Covid-19 closures?</a:t>
            </a:r>
          </a:p>
          <a:p>
            <a:pPr>
              <a:buFont typeface="Wingdings" pitchFamily="2" charset="2"/>
              <a:buChar char="v"/>
            </a:pPr>
            <a:r>
              <a:rPr lang="en-US" b="1" dirty="0"/>
              <a:t>Have the Practice Directions issued by the CJN and states CJs helped?</a:t>
            </a:r>
          </a:p>
          <a:p>
            <a:pPr>
              <a:buFont typeface="Wingdings" pitchFamily="2" charset="2"/>
              <a:buChar char="v"/>
            </a:pPr>
            <a:r>
              <a:rPr lang="en-US" dirty="0"/>
              <a:t>Are</a:t>
            </a:r>
            <a:r>
              <a:rPr lang="en-US" b="1" dirty="0"/>
              <a:t> </a:t>
            </a:r>
            <a:r>
              <a:rPr lang="en-US" sz="2400" b="1" dirty="0"/>
              <a:t>“Virtual Courts” </a:t>
            </a:r>
            <a:r>
              <a:rPr lang="en-US" sz="2400" dirty="0"/>
              <a:t>in </a:t>
            </a:r>
            <a:r>
              <a:rPr lang="en-US" sz="2400" b="1" dirty="0"/>
              <a:t>“Cyber Courts” the “new normal?”.</a:t>
            </a:r>
          </a:p>
        </p:txBody>
      </p:sp>
    </p:spTree>
    <p:extLst>
      <p:ext uri="{BB962C8B-B14F-4D97-AF65-F5344CB8AC3E}">
        <p14:creationId xmlns:p14="http://schemas.microsoft.com/office/powerpoint/2010/main" val="230961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4000"/>
                <a:lumOff val="86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3ADC-4DC3-DB4B-996B-F4070362E292}"/>
              </a:ext>
            </a:extLst>
          </p:cNvPr>
          <p:cNvSpPr>
            <a:spLocks noGrp="1"/>
          </p:cNvSpPr>
          <p:nvPr>
            <p:ph type="title"/>
          </p:nvPr>
        </p:nvSpPr>
        <p:spPr/>
        <p:txBody>
          <a:bodyPr/>
          <a:lstStyle/>
          <a:p>
            <a:r>
              <a:rPr lang="en-US" dirty="0"/>
              <a:t>F. </a:t>
            </a:r>
            <a:r>
              <a:rPr lang="en-US" b="1" dirty="0"/>
              <a:t>COVID-19 AND HUMAN RIGHTS (CIVIL LIBERTIES)</a:t>
            </a:r>
          </a:p>
        </p:txBody>
      </p:sp>
      <p:sp>
        <p:nvSpPr>
          <p:cNvPr id="3" name="Content Placeholder 2">
            <a:extLst>
              <a:ext uri="{FF2B5EF4-FFF2-40B4-BE49-F238E27FC236}">
                <a16:creationId xmlns:a16="http://schemas.microsoft.com/office/drawing/2014/main" id="{EDF401F6-57A8-F644-8988-E14169A5D6A0}"/>
              </a:ext>
            </a:extLst>
          </p:cNvPr>
          <p:cNvSpPr>
            <a:spLocks noGrp="1"/>
          </p:cNvSpPr>
          <p:nvPr>
            <p:ph idx="1"/>
          </p:nvPr>
        </p:nvSpPr>
        <p:spPr>
          <a:xfrm>
            <a:off x="1180116" y="1715695"/>
            <a:ext cx="9603275" cy="3450613"/>
          </a:xfrm>
        </p:spPr>
        <p:txBody>
          <a:bodyPr>
            <a:noAutofit/>
          </a:bodyPr>
          <a:lstStyle/>
          <a:p>
            <a:r>
              <a:rPr lang="en-US" sz="2800" dirty="0"/>
              <a:t>Civil liberties are integral part of our nature as human beings - inborn.</a:t>
            </a:r>
          </a:p>
          <a:p>
            <a:r>
              <a:rPr lang="en-US" sz="2800" dirty="0"/>
              <a:t> They are those rights which the State has been made to concede to the citizens. Categories varying continuously. </a:t>
            </a:r>
          </a:p>
          <a:p>
            <a:r>
              <a:rPr lang="en-US" sz="2800" dirty="0"/>
              <a:t>They are the basic entitlements of every human being which government has the non-negotiable duty to respect and uphold. </a:t>
            </a:r>
          </a:p>
          <a:p>
            <a:endParaRPr lang="en-US" sz="2800" dirty="0"/>
          </a:p>
        </p:txBody>
      </p:sp>
    </p:spTree>
    <p:extLst>
      <p:ext uri="{BB962C8B-B14F-4D97-AF65-F5344CB8AC3E}">
        <p14:creationId xmlns:p14="http://schemas.microsoft.com/office/powerpoint/2010/main" val="101496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C7F13-98A9-0A47-81BC-AE564E0BE44B}"/>
              </a:ext>
            </a:extLst>
          </p:cNvPr>
          <p:cNvSpPr>
            <a:spLocks noGrp="1"/>
          </p:cNvSpPr>
          <p:nvPr>
            <p:ph type="title"/>
          </p:nvPr>
        </p:nvSpPr>
        <p:spPr/>
        <p:txBody>
          <a:bodyPr>
            <a:normAutofit/>
          </a:bodyPr>
          <a:lstStyle/>
          <a:p>
            <a:r>
              <a:rPr lang="en-US" dirty="0"/>
              <a:t>G. </a:t>
            </a:r>
            <a:r>
              <a:rPr lang="en-US" b="1" dirty="0"/>
              <a:t>FUNDAMENTAL HUMAN RIGHTS MOSTLY AFFECTED BY COVID-19</a:t>
            </a:r>
          </a:p>
        </p:txBody>
      </p:sp>
      <p:sp>
        <p:nvSpPr>
          <p:cNvPr id="3" name="Content Placeholder 2">
            <a:extLst>
              <a:ext uri="{FF2B5EF4-FFF2-40B4-BE49-F238E27FC236}">
                <a16:creationId xmlns:a16="http://schemas.microsoft.com/office/drawing/2014/main" id="{9E708B28-4BC1-D24D-9A49-1F88AA4F4AC4}"/>
              </a:ext>
            </a:extLst>
          </p:cNvPr>
          <p:cNvSpPr>
            <a:spLocks noGrp="1"/>
          </p:cNvSpPr>
          <p:nvPr>
            <p:ph idx="1"/>
          </p:nvPr>
        </p:nvSpPr>
        <p:spPr/>
        <p:txBody>
          <a:bodyPr>
            <a:noAutofit/>
          </a:bodyPr>
          <a:lstStyle/>
          <a:p>
            <a:pPr>
              <a:buFont typeface="Wingdings" pitchFamily="2" charset="2"/>
              <a:buChar char="Ø"/>
            </a:pPr>
            <a:r>
              <a:rPr lang="en-US" sz="2400" dirty="0"/>
              <a:t>The </a:t>
            </a:r>
            <a:r>
              <a:rPr lang="en-US" sz="2400" b="1" dirty="0"/>
              <a:t>Right to Life </a:t>
            </a:r>
            <a:r>
              <a:rPr lang="en-US" sz="2400" dirty="0"/>
              <a:t>(section 33, CFRN). Protecting lives against Covid-19 should not lead to “hunger virus”. </a:t>
            </a:r>
          </a:p>
          <a:p>
            <a:pPr>
              <a:buFont typeface="Wingdings" pitchFamily="2" charset="2"/>
              <a:buChar char="Ø"/>
            </a:pPr>
            <a:r>
              <a:rPr lang="en-US" sz="2400" dirty="0"/>
              <a:t>The </a:t>
            </a:r>
            <a:r>
              <a:rPr lang="en-US" sz="2400" b="1" dirty="0"/>
              <a:t>Right to Dignity </a:t>
            </a:r>
            <a:r>
              <a:rPr lang="en-US" sz="2400" dirty="0"/>
              <a:t>(section 34, CFRN). Forcing people to wear mask, social distance, etc., against their will. </a:t>
            </a:r>
          </a:p>
          <a:p>
            <a:pPr>
              <a:buFont typeface="Wingdings" pitchFamily="2" charset="2"/>
              <a:buChar char="Ø"/>
            </a:pPr>
            <a:r>
              <a:rPr lang="en-US" sz="2400" dirty="0"/>
              <a:t>The general tenor of the lockdown regime goes against the notion of personal liberty (section 35, CFRN).</a:t>
            </a:r>
          </a:p>
        </p:txBody>
      </p:sp>
    </p:spTree>
    <p:extLst>
      <p:ext uri="{BB962C8B-B14F-4D97-AF65-F5344CB8AC3E}">
        <p14:creationId xmlns:p14="http://schemas.microsoft.com/office/powerpoint/2010/main" val="399374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lumMod val="15000"/>
                <a:lumOff val="85000"/>
              </a:srgb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8654-783A-8943-B86D-6097D193E75C}"/>
              </a:ext>
            </a:extLst>
          </p:cNvPr>
          <p:cNvSpPr>
            <a:spLocks noGrp="1"/>
          </p:cNvSpPr>
          <p:nvPr>
            <p:ph type="title"/>
          </p:nvPr>
        </p:nvSpPr>
        <p:spPr/>
        <p:txBody>
          <a:bodyPr/>
          <a:lstStyle/>
          <a:p>
            <a:br>
              <a:rPr lang="en-US" dirty="0"/>
            </a:br>
            <a:r>
              <a:rPr lang="en-US" dirty="0"/>
              <a:t>G….continued</a:t>
            </a:r>
          </a:p>
        </p:txBody>
      </p:sp>
      <p:sp>
        <p:nvSpPr>
          <p:cNvPr id="3" name="Content Placeholder 2">
            <a:extLst>
              <a:ext uri="{FF2B5EF4-FFF2-40B4-BE49-F238E27FC236}">
                <a16:creationId xmlns:a16="http://schemas.microsoft.com/office/drawing/2014/main" id="{B7E0C43E-BD2D-8241-A78B-0AC930AA9E3C}"/>
              </a:ext>
            </a:extLst>
          </p:cNvPr>
          <p:cNvSpPr>
            <a:spLocks noGrp="1"/>
          </p:cNvSpPr>
          <p:nvPr>
            <p:ph idx="1"/>
          </p:nvPr>
        </p:nvSpPr>
        <p:spPr/>
        <p:txBody>
          <a:bodyPr>
            <a:normAutofit fontScale="25000" lnSpcReduction="20000"/>
          </a:bodyPr>
          <a:lstStyle/>
          <a:p>
            <a:pPr>
              <a:buFont typeface="Wingdings" pitchFamily="2" charset="2"/>
              <a:buChar char="Ø"/>
            </a:pPr>
            <a:r>
              <a:rPr lang="en-US" sz="9600" dirty="0">
                <a:latin typeface="Arial Narrow" panose="020B0604020202020204" pitchFamily="34" charset="0"/>
                <a:cs typeface="Arial Narrow" panose="020B0604020202020204" pitchFamily="34" charset="0"/>
              </a:rPr>
              <a:t>The </a:t>
            </a:r>
            <a:r>
              <a:rPr lang="en-US" sz="9600" b="1" dirty="0">
                <a:latin typeface="Arial Narrow" panose="020B0604020202020204" pitchFamily="34" charset="0"/>
                <a:cs typeface="Arial Narrow" panose="020B0604020202020204" pitchFamily="34" charset="0"/>
              </a:rPr>
              <a:t>Right to Fair Hearing </a:t>
            </a:r>
            <a:r>
              <a:rPr lang="en-US" sz="9600" dirty="0">
                <a:latin typeface="Arial Narrow" panose="020B0604020202020204" pitchFamily="34" charset="0"/>
                <a:cs typeface="Arial Narrow" panose="020B0604020202020204" pitchFamily="34" charset="0"/>
              </a:rPr>
              <a:t>has been impaired in so many ways: Under section 36(1) of the Constitution, “in the determination of his  civil rights and obligations, …a person shall be entitled to a fair hearing within a reasonable time by a court or other tribunal established by law and constituted in such a manner as to secure its independency and impartiality”. </a:t>
            </a:r>
          </a:p>
          <a:p>
            <a:pPr marL="514350" indent="-514350">
              <a:buAutoNum type="romanLcParenR"/>
            </a:pPr>
            <a:r>
              <a:rPr lang="en-US" sz="9600" dirty="0">
                <a:latin typeface="Arial Narrow" panose="020B0604020202020204" pitchFamily="34" charset="0"/>
                <a:cs typeface="Arial Narrow" panose="020B0604020202020204" pitchFamily="34" charset="0"/>
              </a:rPr>
              <a:t>Proceedings of courts of law “shall be held in public” (section 36(4)). Are virtual court proceedings “Public”? Live Streaming of Proceedings.</a:t>
            </a:r>
          </a:p>
          <a:p>
            <a:pPr marL="514350" indent="-514350">
              <a:buAutoNum type="romanLcParenR"/>
            </a:pPr>
            <a:r>
              <a:rPr lang="en-US" sz="9600" dirty="0">
                <a:latin typeface="Arial Narrow" panose="020B0604020202020204" pitchFamily="34" charset="0"/>
                <a:cs typeface="Arial Narrow" panose="020B0604020202020204" pitchFamily="34" charset="0"/>
              </a:rPr>
              <a:t>Is the Temple of Justice now online? From “Palm Tree Justice” to “Cyber Justice”.</a:t>
            </a:r>
          </a:p>
          <a:p>
            <a:pPr marL="514350" indent="-514350">
              <a:buFont typeface="Arial" panose="020B0604020202020204" pitchFamily="34" charset="0"/>
              <a:buAutoNum type="romanLcParenR"/>
            </a:pPr>
            <a:r>
              <a:rPr lang="en-US" sz="9600" dirty="0">
                <a:latin typeface="Arial Narrow" panose="020B0604020202020204" pitchFamily="34" charset="0"/>
                <a:cs typeface="Arial Narrow" panose="020B0604020202020204" pitchFamily="34" charset="0"/>
              </a:rPr>
              <a:t>Is Death penalty imposed via a virtual trial Constitutional? </a:t>
            </a:r>
          </a:p>
          <a:p>
            <a:pPr marL="0" indent="0">
              <a:buNone/>
            </a:pPr>
            <a:endParaRPr lang="en-US" sz="3400" dirty="0"/>
          </a:p>
          <a:p>
            <a:pPr marL="514350" indent="-514350">
              <a:buAutoNum type="romanLcParenR"/>
            </a:pPr>
            <a:endParaRPr lang="en-US" sz="3400" dirty="0"/>
          </a:p>
          <a:p>
            <a:pPr marL="0" indent="0">
              <a:buNone/>
            </a:pPr>
            <a:endParaRPr lang="en-US" dirty="0"/>
          </a:p>
          <a:p>
            <a:pPr marL="514350" indent="-514350">
              <a:buAutoNum type="romanLcParenR"/>
            </a:pPr>
            <a:endParaRPr lang="en-US" dirty="0"/>
          </a:p>
        </p:txBody>
      </p:sp>
    </p:spTree>
    <p:extLst>
      <p:ext uri="{BB962C8B-B14F-4D97-AF65-F5344CB8AC3E}">
        <p14:creationId xmlns:p14="http://schemas.microsoft.com/office/powerpoint/2010/main" val="24592447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{8423A705-4C19-4944-9129-A53CB64AA8AF}tf10001119</Template>
  <TotalTime>952</TotalTime>
  <Words>1378</Words>
  <Application>Microsoft Office PowerPoint</Application>
  <PresentationFormat>Widescreen</PresentationFormat>
  <Paragraphs>77</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Gallery</vt:lpstr>
      <vt:lpstr>COVID-19, RULE OF LAW AND CIVIL LIBERTIES: A JOURNEY INTO UNCHARTED LEGAL TERRITORIES</vt:lpstr>
      <vt:lpstr>A. INTRODUCTION</vt:lpstr>
      <vt:lpstr>B. COVID-19 AND THE RULE OF LAW</vt:lpstr>
      <vt:lpstr>C. COVID-19: NEW LEGAL ORDER? </vt:lpstr>
      <vt:lpstr>D. A UNIVERSAL HUMAN RIGHGTS FRAMEWORK FOR COVID-19 FIGHT</vt:lpstr>
      <vt:lpstr>E. COURTS CLOSURE and virtual substitute</vt:lpstr>
      <vt:lpstr>F. COVID-19 AND HUMAN RIGHTS (CIVIL LIBERTIES)</vt:lpstr>
      <vt:lpstr>G. FUNDAMENTAL HUMAN RIGHTS MOSTLY AFFECTED BY COVID-19</vt:lpstr>
      <vt:lpstr> G….continued</vt:lpstr>
      <vt:lpstr>G…CONTINUED</vt:lpstr>
      <vt:lpstr> G….continued</vt:lpstr>
      <vt:lpstr> H.  THE INFECTIOUS DISEASES Control BILL </vt:lpstr>
      <vt:lpstr>I. PERMISSIBLE DEROGATIONs</vt:lpstr>
      <vt:lpstr>J. KEY LEGAL QUESTIONS Arising FROM COVID-19 </vt:lpstr>
      <vt:lpstr> K. HUMAN RIGHTS AND PUBLIC HEALTH</vt:lpstr>
      <vt:lpstr> l.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INPACT OF THE COVID-19 PANDEMIC ON THE RULE OF LAW AND CIVIL LIBERTIES: A JOURNEY INTO UNCHARTED LEGAL TERRITORIES</dc:title>
  <dc:creator>Microsoft Office User</dc:creator>
  <cp:lastModifiedBy>olumuyiwa Odusanya</cp:lastModifiedBy>
  <cp:revision>107</cp:revision>
  <dcterms:created xsi:type="dcterms:W3CDTF">2020-07-10T09:16:19Z</dcterms:created>
  <dcterms:modified xsi:type="dcterms:W3CDTF">2020-12-07T09:55:47Z</dcterms:modified>
</cp:coreProperties>
</file>